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3BFCF46-85EE-4619-9C9D-FFF169637BB2}">
  <a:tblStyle styleId="{33BFCF46-85EE-4619-9C9D-FFF169637B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oboto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683a0180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683a0180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683a01807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683a01807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83a01807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83a01807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83a018076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683a018076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85016a71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685016a71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85016a71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85016a71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55" name="Google Shape;55;p13"/>
            <p:cNvPicPr preferRelativeResize="0"/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13"/>
            <p:cNvSpPr/>
            <p:nvPr/>
          </p:nvSpPr>
          <p:spPr>
            <a:xfrm>
              <a:off x="179300" y="151350"/>
              <a:ext cx="8785500" cy="4840800"/>
            </a:xfrm>
            <a:prstGeom prst="roundRect">
              <a:avLst>
                <a:gd fmla="val 12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14313" rotWithShape="0" algn="bl" dir="2820000" dist="28575">
                <a:srgbClr val="000000">
                  <a:alpha val="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"/>
                <a:t>    </a:t>
              </a:r>
              <a:endParaRPr/>
            </a:p>
          </p:txBody>
        </p:sp>
      </p:grpSp>
      <p:sp>
        <p:nvSpPr>
          <p:cNvPr id="57" name="Google Shape;57;p13"/>
          <p:cNvSpPr txBox="1"/>
          <p:nvPr/>
        </p:nvSpPr>
        <p:spPr>
          <a:xfrm>
            <a:off x="914400" y="1700750"/>
            <a:ext cx="50631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32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Sklep internetowy</a:t>
            </a:r>
            <a:endParaRPr b="1" sz="32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920625" y="1477550"/>
            <a:ext cx="2031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7200">
                <a:solidFill>
                  <a:schemeClr val="dk1"/>
                </a:solidFill>
              </a:rPr>
              <a:t>💲</a:t>
            </a:r>
            <a:endParaRPr sz="7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64" name="Google Shape;64;p14"/>
            <p:cNvPicPr preferRelativeResize="0"/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4"/>
            <p:cNvSpPr/>
            <p:nvPr/>
          </p:nvSpPr>
          <p:spPr>
            <a:xfrm>
              <a:off x="179300" y="151350"/>
              <a:ext cx="8785500" cy="4840800"/>
            </a:xfrm>
            <a:prstGeom prst="roundRect">
              <a:avLst>
                <a:gd fmla="val 12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14313" rotWithShape="0" algn="bl" dir="2820000" dist="28575">
                <a:srgbClr val="000000">
                  <a:alpha val="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"/>
                <a:t>    </a:t>
              </a:r>
              <a:endParaRPr/>
            </a:p>
          </p:txBody>
        </p:sp>
      </p:grpSp>
      <p:sp>
        <p:nvSpPr>
          <p:cNvPr id="66" name="Google Shape;66;p14"/>
          <p:cNvSpPr txBox="1"/>
          <p:nvPr/>
        </p:nvSpPr>
        <p:spPr>
          <a:xfrm>
            <a:off x="675600" y="373350"/>
            <a:ext cx="7792800" cy="43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Silnik Danych: Adventure Works 2022</a:t>
            </a:r>
            <a:b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Adventure Works 2022 CSVs (Kaggle / Algorismus, 3 616 zamówień, 77,5 mln USD sprzedaży)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— symulacja europejskiego marketplace’u z danymi produkcyjnymi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Co mamy pod maską: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3 616 rekordów zamówień z lat 2020–2022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Łączna wartość sprzedaży: ~ 77,5 mln USD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Struktura tabel: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Sales – główna faktowa tabela zamówień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Product – produkty (kategorie i subkategorie)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Region – terytoria sprzedaży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Reseller – pośrednicy (sprzedawcy zewnętrzni)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Salesperson – handlowcy (sprzedaż bezpośrednia)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SalespersonRegion – most łączący handlowców z regionami (Many-to-Many)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Targets – założenia sprzedażowe (plan vs. realizacja)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Spójne klucze: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SalesOrderNumber – unikalne ID zamówienia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ProductKey – ID produktu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SalesTerritoryKey – ID regionu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ResellerKey – ID pośrednika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SalespersonKey – ID handlowca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300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Year – rok planu w tabeli Targets</a:t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6920625" y="1477550"/>
            <a:ext cx="2031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3" name="Google Shape;73;p15"/>
            <p:cNvPicPr preferRelativeResize="0"/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5"/>
            <p:cNvSpPr/>
            <p:nvPr/>
          </p:nvSpPr>
          <p:spPr>
            <a:xfrm>
              <a:off x="179300" y="151350"/>
              <a:ext cx="8785500" cy="4840800"/>
            </a:xfrm>
            <a:prstGeom prst="roundRect">
              <a:avLst>
                <a:gd fmla="val 12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14313" rotWithShape="0" algn="bl" dir="2820000" dist="28575">
                <a:srgbClr val="000000">
                  <a:alpha val="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"/>
                <a:t>    </a:t>
              </a:r>
              <a:endParaRPr/>
            </a:p>
          </p:txBody>
        </p:sp>
      </p:grpSp>
      <p:sp>
        <p:nvSpPr>
          <p:cNvPr id="75" name="Google Shape;75;p15"/>
          <p:cNvSpPr txBox="1"/>
          <p:nvPr/>
        </p:nvSpPr>
        <p:spPr>
          <a:xfrm>
            <a:off x="393000" y="488500"/>
            <a:ext cx="8444700" cy="43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Problem badawczy - Jak zwiększyć **GMV**, retencję klientów i marżę poprzez optymalizację struktury sprzedaży (regiony, resellerzy, kategorie)?</a:t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Rodzaj działalności - Marketplace 1P/3P (sprzedaż własna Adventure Works + zewnętrzni resellerzy)</a:t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Produkty &amp; usługi - Rowery, komponenty, odzież, akcesoria (~18 subkategorii); usługa „AW Fulfillment” (magazyn + last-mile)</a:t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Rynek - E-commerce B2C w Europie: € 887 mld w 2024 (ecommerce-europe.eu), CAGR 8–9 % do 2028</a:t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Skala - 3 616 zamówień (2022), GMV ≈ $ 77,5 mln, AOV ≈ $ 21 444</a:t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D102B"/>
                </a:solidFill>
                <a:latin typeface="Roboto"/>
                <a:ea typeface="Roboto"/>
                <a:cs typeface="Roboto"/>
                <a:sym typeface="Roboto"/>
              </a:rPr>
              <a:t>Struktura - Zarząd → GM Marketplace &amp; GM Fulfillment → Działy: Product, Operations, Sales, Finance, Analytics</a:t>
            </a:r>
            <a:endParaRPr>
              <a:solidFill>
                <a:srgbClr val="0D102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6"/>
          <p:cNvGrpSpPr/>
          <p:nvPr/>
        </p:nvGrpSpPr>
        <p:grpSpPr>
          <a:xfrm>
            <a:off x="32600" y="0"/>
            <a:ext cx="9144000" cy="5143500"/>
            <a:chOff x="0" y="0"/>
            <a:chExt cx="9144000" cy="5143500"/>
          </a:xfrm>
        </p:grpSpPr>
        <p:pic>
          <p:nvPicPr>
            <p:cNvPr id="81" name="Google Shape;81;p16"/>
            <p:cNvPicPr preferRelativeResize="0"/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6"/>
            <p:cNvSpPr/>
            <p:nvPr/>
          </p:nvSpPr>
          <p:spPr>
            <a:xfrm>
              <a:off x="179300" y="151350"/>
              <a:ext cx="8785500" cy="4840800"/>
            </a:xfrm>
            <a:prstGeom prst="roundRect">
              <a:avLst>
                <a:gd fmla="val 12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14313" rotWithShape="0" algn="bl" dir="2820000" dist="28575">
                <a:srgbClr val="000000">
                  <a:alpha val="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"/>
                <a:t>    </a:t>
              </a:r>
              <a:endParaRPr/>
            </a:p>
          </p:txBody>
        </p:sp>
      </p:grpSp>
      <p:graphicFrame>
        <p:nvGraphicFramePr>
          <p:cNvPr id="83" name="Google Shape;83;p16"/>
          <p:cNvGraphicFramePr/>
          <p:nvPr/>
        </p:nvGraphicFramePr>
        <p:xfrm>
          <a:off x="893825" y="249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{33BFCF46-85EE-4619-9C9D-FFF169637BB2}</a:tableStyleId>
              </a:tblPr>
              <a:tblGrid>
                <a:gridCol w="2413000"/>
                <a:gridCol w="2413000"/>
                <a:gridCol w="2413000"/>
              </a:tblGrid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KPI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Definicja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Decyzja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Total Sales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SUM( Sales[Sales]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Ocena skali sprzedaży; ustalenie progów budżetowych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Total Profit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SUM( Sales[Sales] ) – SUM( Sales[Cost]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Identyfikacja obszarów generujących największy zysk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Margin 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DIVIDE( [Total Sales], DISTINCTCOUNT( Sales[SalesOrderNumber] )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Dostosowanie strategii cross-sell i up-sell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Region Sales Share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DIVIDE( [Total Sales], CALCULATE( [Total Sales], ALL( Region ) )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Alokacja zasobów i priorytetyzacja ekspansji geograficznej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7"/>
          <p:cNvGrpSpPr/>
          <p:nvPr/>
        </p:nvGrpSpPr>
        <p:grpSpPr>
          <a:xfrm>
            <a:off x="32600" y="0"/>
            <a:ext cx="9144000" cy="5143500"/>
            <a:chOff x="0" y="0"/>
            <a:chExt cx="9144000" cy="5143500"/>
          </a:xfrm>
        </p:grpSpPr>
        <p:pic>
          <p:nvPicPr>
            <p:cNvPr id="89" name="Google Shape;89;p17"/>
            <p:cNvPicPr preferRelativeResize="0"/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7"/>
            <p:cNvSpPr/>
            <p:nvPr/>
          </p:nvSpPr>
          <p:spPr>
            <a:xfrm>
              <a:off x="179300" y="151350"/>
              <a:ext cx="8785500" cy="4840800"/>
            </a:xfrm>
            <a:prstGeom prst="roundRect">
              <a:avLst>
                <a:gd fmla="val 12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14313" rotWithShape="0" algn="bl" dir="2820000" dist="28575">
                <a:srgbClr val="000000">
                  <a:alpha val="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"/>
                <a:t>    </a:t>
              </a:r>
              <a:endParaRPr/>
            </a:p>
          </p:txBody>
        </p:sp>
      </p:grpSp>
      <p:graphicFrame>
        <p:nvGraphicFramePr>
          <p:cNvPr id="91" name="Google Shape;91;p17"/>
          <p:cNvGraphicFramePr/>
          <p:nvPr/>
        </p:nvGraphicFramePr>
        <p:xfrm>
          <a:off x="893825" y="249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{33BFCF46-85EE-4619-9C9D-FFF169637BB2}</a:tableStyleId>
              </a:tblPr>
              <a:tblGrid>
                <a:gridCol w="2413000"/>
                <a:gridCol w="2413000"/>
                <a:gridCol w="2413000"/>
              </a:tblGrid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KPI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Definicja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Decyzja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Loss Orders 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DIVIDE( SUM( Sales[Loss Order Flag] ), DISTINCTCOUNT( Sales[SalesOrderNumber] )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Modyfikacja polityki zwrotów i kosztów logistycznych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Realization 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DIVIDE( [Total Sales], SUM( Targets[Target] )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Korekta celów sprzedażowych oraz systemu motywacyjnego zespołu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YoY Sales Growth 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( [Total Sales] – CALCULATE( [Total Sales], DATEADD( Sales[OrderDate], -1, YEAR ) ) ) / CALCULATE( [Total Sales], DATEADD( Sales[OrderDate], -1, YEAR )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Ocena trendów wzrostu i długoterminowej strategii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8"/>
          <p:cNvGrpSpPr/>
          <p:nvPr/>
        </p:nvGrpSpPr>
        <p:grpSpPr>
          <a:xfrm>
            <a:off x="32600" y="0"/>
            <a:ext cx="9144000" cy="5143500"/>
            <a:chOff x="0" y="0"/>
            <a:chExt cx="9144000" cy="5143500"/>
          </a:xfrm>
        </p:grpSpPr>
        <p:pic>
          <p:nvPicPr>
            <p:cNvPr id="97" name="Google Shape;97;p18"/>
            <p:cNvPicPr preferRelativeResize="0"/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8"/>
            <p:cNvSpPr/>
            <p:nvPr/>
          </p:nvSpPr>
          <p:spPr>
            <a:xfrm>
              <a:off x="179300" y="151350"/>
              <a:ext cx="8785500" cy="4840800"/>
            </a:xfrm>
            <a:prstGeom prst="roundRect">
              <a:avLst>
                <a:gd fmla="val 12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14313" rotWithShape="0" algn="bl" dir="2820000" dist="28575">
                <a:srgbClr val="000000">
                  <a:alpha val="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"/>
                <a:t>    </a:t>
              </a:r>
              <a:endParaRPr/>
            </a:p>
          </p:txBody>
        </p:sp>
      </p:grpSp>
      <p:graphicFrame>
        <p:nvGraphicFramePr>
          <p:cNvPr id="99" name="Google Shape;99;p18"/>
          <p:cNvGraphicFramePr/>
          <p:nvPr/>
        </p:nvGraphicFramePr>
        <p:xfrm>
          <a:off x="893825" y="249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{33BFCF46-85EE-4619-9C9D-FFF169637BB2}</a:tableStyleId>
              </a:tblPr>
              <a:tblGrid>
                <a:gridCol w="2413000"/>
                <a:gridCol w="2413000"/>
                <a:gridCol w="2413000"/>
              </a:tblGrid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KPI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Definicja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Decyzja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Active Resellers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CALCULATE( DISTINCTCOUNT( Reseller[ResellerKey] ), FILTER( Reseller, [Total Sales] &gt; 0 )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Rozbudowa sieci partnerów; wycofanie nieefektywnych resellerów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Avg Unit Price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AVERAGE( Sales[Unit Price] 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Ustalanie punktów cenowych i analiza wrażliwości na cenę produktu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